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Average"/>
      <p:regular r:id="rId38"/>
    </p:embeddedFont>
    <p:embeddedFont>
      <p:font typeface="Oswal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Oswald-regular.fntdata"/><Relationship Id="rId16" Type="http://schemas.openxmlformats.org/officeDocument/2006/relationships/slide" Target="slides/slide12.xml"/><Relationship Id="rId38" Type="http://schemas.openxmlformats.org/officeDocument/2006/relationships/font" Target="fonts/Average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aorfid.com/people-locating-rfid-system/" TargetMode="External"/><Relationship Id="rId3" Type="http://schemas.openxmlformats.org/officeDocument/2006/relationships/hyperlink" Target="http://www.afcintl.com/naviseer-precision-personal-tracking-system-from-seer-technology.aspx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to beginning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to beginning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to beginning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to beginning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construction site image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picture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what was completed for the HoloLens, diagrams, etc.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to end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http://gaorfid.com/people-locating-rfid-system/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http://www.afcintl.com/naviseer-precision-personal-tracking-system-from-seer-technology.aspx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 of what Eagleye is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diagram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Relationship Id="rId5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jpg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jpg"/><Relationship Id="rId4" Type="http://schemas.openxmlformats.org/officeDocument/2006/relationships/image" Target="../media/image2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jpg"/><Relationship Id="rId4" Type="http://schemas.openxmlformats.org/officeDocument/2006/relationships/image" Target="../media/image32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20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Eagleye: Personnel Tracking in an Augmented Reality Environment</a:t>
            </a:r>
            <a:endParaRPr sz="3600"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2999001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Team: </a:t>
            </a:r>
            <a:r>
              <a:rPr lang="en" sz="1800">
                <a:solidFill>
                  <a:srgbClr val="FFFFFF"/>
                </a:solidFill>
              </a:rPr>
              <a:t>s</a:t>
            </a:r>
            <a:r>
              <a:rPr lang="en" sz="1800">
                <a:solidFill>
                  <a:srgbClr val="FFFFFF"/>
                </a:solidFill>
              </a:rPr>
              <a:t>dmay18-34</a:t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Client: </a:t>
            </a:r>
            <a:r>
              <a:rPr lang="en" sz="1800">
                <a:solidFill>
                  <a:srgbClr val="FFFFFF"/>
                </a:solidFill>
              </a:rPr>
              <a:t>Optical Operations LLC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Faculty </a:t>
            </a:r>
            <a:r>
              <a:rPr b="1" lang="en" sz="1800">
                <a:solidFill>
                  <a:srgbClr val="FFFFFF"/>
                </a:solidFill>
              </a:rPr>
              <a:t>Advisor:</a:t>
            </a:r>
            <a:r>
              <a:rPr lang="en" sz="1800">
                <a:solidFill>
                  <a:srgbClr val="FFFFFF"/>
                </a:solidFill>
              </a:rPr>
              <a:t> Dr. Daji Qiao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Team Members:</a:t>
            </a:r>
            <a:r>
              <a:rPr lang="en" sz="1600">
                <a:solidFill>
                  <a:srgbClr val="FFFFFF"/>
                </a:solidFill>
              </a:rPr>
              <a:t> </a:t>
            </a:r>
            <a:r>
              <a:rPr lang="en" sz="1600">
                <a:solidFill>
                  <a:srgbClr val="FFFFFF"/>
                </a:solidFill>
              </a:rPr>
              <a:t>Chandler Chockalingam, Victor Da Silva, Josua Gonzales-Neal, Logan Highland, Jason Ramirez, Christopher Stapler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00" y="2472513"/>
            <a:ext cx="1788774" cy="7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/>
          <p:nvPr/>
        </p:nvSpPr>
        <p:spPr>
          <a:xfrm>
            <a:off x="6542350" y="2453375"/>
            <a:ext cx="1635600" cy="79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3663" y="2437776"/>
            <a:ext cx="1534674" cy="7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64" name="Shape 6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Nonfunctional Requirements of System</a:t>
            </a:r>
            <a:endParaRPr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Shall be accurate within 6 meters</a:t>
            </a:r>
            <a:endParaRPr>
              <a:solidFill>
                <a:srgbClr val="FFFFFF"/>
              </a:solidFill>
            </a:endParaRPr>
          </a:p>
          <a:p>
            <a:pPr indent="-34925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b="1" lang="en" sz="1900">
                <a:solidFill>
                  <a:srgbClr val="FFFFFF"/>
                </a:solidFill>
              </a:rPr>
              <a:t>Battery life = 1 work day (10 hours)</a:t>
            </a:r>
            <a:endParaRPr b="1" sz="19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Real-time, outdoor tracking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Maintainability - Must be maintainable to allow for future development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475" y="1152475"/>
            <a:ext cx="3377325" cy="17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13" y="3350020"/>
            <a:ext cx="7678974" cy="168898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/>
          <p:nvPr/>
        </p:nvSpPr>
        <p:spPr>
          <a:xfrm>
            <a:off x="7074550" y="4075650"/>
            <a:ext cx="622800" cy="643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Nonfunctional Requirements of System</a:t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Shall be accurate within 6 meters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Battery life = 1 work day (10 hours)</a:t>
            </a:r>
            <a:endParaRPr>
              <a:solidFill>
                <a:srgbClr val="FFFFFF"/>
              </a:solidFill>
            </a:endParaRPr>
          </a:p>
          <a:p>
            <a:pPr indent="-34925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b="1" lang="en" sz="1900">
                <a:solidFill>
                  <a:srgbClr val="FFFFFF"/>
                </a:solidFill>
              </a:rPr>
              <a:t>Real-time, outdoor tracking</a:t>
            </a:r>
            <a:endParaRPr b="1" sz="19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Maintainability - Must be maintainable to allow for future development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475" y="1152475"/>
            <a:ext cx="3377325" cy="17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13" y="3350020"/>
            <a:ext cx="7678974" cy="168898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/>
          <p:nvPr/>
        </p:nvSpPr>
        <p:spPr>
          <a:xfrm>
            <a:off x="5828700" y="3568425"/>
            <a:ext cx="2582700" cy="147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Nonfunctional Requirements of System</a:t>
            </a:r>
            <a:endParaRPr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Shall be accurate within 6 meters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Battery life = 1 work day (10 hours)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Real-time, outdoor tracking</a:t>
            </a:r>
            <a:endParaRPr>
              <a:solidFill>
                <a:srgbClr val="FFFFFF"/>
              </a:solidFill>
            </a:endParaRPr>
          </a:p>
          <a:p>
            <a:pPr indent="-349250" lvl="0" marL="457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900"/>
              <a:buChar char="●"/>
            </a:pPr>
            <a:r>
              <a:rPr b="1" lang="en" sz="1900">
                <a:solidFill>
                  <a:srgbClr val="FFFFFF"/>
                </a:solidFill>
              </a:rPr>
              <a:t>Maintainability - Must be maintainable to allow for future development</a:t>
            </a:r>
            <a:endParaRPr b="1" sz="1900">
              <a:solidFill>
                <a:srgbClr val="FFFFFF"/>
              </a:solidFill>
            </a:endParaRP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475" y="1152475"/>
            <a:ext cx="3377325" cy="17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13" y="3350020"/>
            <a:ext cx="7678974" cy="168898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1103475" y="3657425"/>
            <a:ext cx="987600" cy="48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 sz="1900">
                <a:solidFill>
                  <a:srgbClr val="FFFFFF"/>
                </a:solidFill>
              </a:rPr>
              <a:t>A real-time tracking system capable of </a:t>
            </a:r>
            <a:r>
              <a:rPr b="1" lang="en" sz="1900">
                <a:solidFill>
                  <a:srgbClr val="FFFFFF"/>
                </a:solidFill>
              </a:rPr>
              <a:t>locating users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HoloLens Application that retrieves information from our services and displays a 3D map with personnel tracking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 modular solution that can be easily modified or upgraded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Project demo ready for client to show investors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800" y="-163800"/>
            <a:ext cx="2632800" cy="26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13" y="3454520"/>
            <a:ext cx="7678974" cy="168898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4645175" y="4404900"/>
            <a:ext cx="302400" cy="393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6790925" y="4011400"/>
            <a:ext cx="826500" cy="1063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 real-time tracking system capable of locating users </a:t>
            </a:r>
            <a:endParaRPr>
              <a:solidFill>
                <a:srgbClr val="FFFFFF"/>
              </a:solidFill>
            </a:endParaRPr>
          </a:p>
          <a:p>
            <a:pPr indent="-34925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b="1" lang="en" sz="1900">
                <a:solidFill>
                  <a:srgbClr val="FFFFFF"/>
                </a:solidFill>
              </a:rPr>
              <a:t>HoloLens Application that retrieves information from our services and displays a 3D map with personnel tracking</a:t>
            </a:r>
            <a:endParaRPr b="1" sz="19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 modular solution that can be easily modified or upgraded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Project demo ready for client to show investors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800" y="-163800"/>
            <a:ext cx="2632800" cy="26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13" y="3454520"/>
            <a:ext cx="7678974" cy="168898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/>
          <p:nvPr/>
        </p:nvSpPr>
        <p:spPr>
          <a:xfrm>
            <a:off x="3150175" y="3719700"/>
            <a:ext cx="2331600" cy="135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193550" y="3719700"/>
            <a:ext cx="835500" cy="57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 real-time tracking system capable of locating users 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HoloLens Application that retrieves information from our services and displays a 3D map with personnel tracking</a:t>
            </a:r>
            <a:endParaRPr>
              <a:solidFill>
                <a:srgbClr val="FFFFFF"/>
              </a:solidFill>
            </a:endParaRPr>
          </a:p>
          <a:p>
            <a:pPr indent="-34925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b="1" lang="en" sz="1900">
                <a:solidFill>
                  <a:srgbClr val="FFFFFF"/>
                </a:solidFill>
              </a:rPr>
              <a:t>A modular solution that can be easily modified or upgraded</a:t>
            </a:r>
            <a:endParaRPr b="1" sz="19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Project demo ready for client to show investors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800" y="-163800"/>
            <a:ext cx="2632800" cy="26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13" y="3454520"/>
            <a:ext cx="7678974" cy="168898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/>
          <p:nvPr/>
        </p:nvSpPr>
        <p:spPr>
          <a:xfrm>
            <a:off x="1193550" y="3719700"/>
            <a:ext cx="835500" cy="57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 real-time tracking system capable of locating users 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HoloLens Application that retrieves information from our services and displays a 3D map with personnel tracking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 modular solution that can be easily modified or upgraded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●"/>
            </a:pPr>
            <a:r>
              <a:rPr b="1" lang="en" sz="1900">
                <a:solidFill>
                  <a:srgbClr val="FFFFFF"/>
                </a:solidFill>
              </a:rPr>
              <a:t>Project demo ready for client to show investors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800" y="-163800"/>
            <a:ext cx="2632800" cy="26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13" y="3454520"/>
            <a:ext cx="7678974" cy="168898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>
            <a:off x="732525" y="3454525"/>
            <a:ext cx="7678800" cy="1689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Overview</a:t>
            </a:r>
            <a:endParaRPr/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1152475"/>
            <a:ext cx="349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ISU Startup Factory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5 Cisco Outdoor Wireless Access Points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883" y="0"/>
            <a:ext cx="499604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6420" y="3144300"/>
            <a:ext cx="376875" cy="3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645" y="3367900"/>
            <a:ext cx="376875" cy="3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795" y="2399725"/>
            <a:ext cx="376875" cy="3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6045" y="1783900"/>
            <a:ext cx="376875" cy="3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4545" y="1306375"/>
            <a:ext cx="376875" cy="3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Video</a:t>
            </a:r>
            <a:endParaRPr/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Specifications and Resource Requirements</a:t>
            </a:r>
            <a:endParaRPr/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277913" y="1091125"/>
            <a:ext cx="8520600" cy="3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User Interface Specification:</a:t>
            </a:r>
            <a:endParaRPr>
              <a:solidFill>
                <a:srgbClr val="FFFFFF"/>
              </a:solidFill>
            </a:endParaRP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HoloLens application displays map with personnel in their respective locations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Hardware Specification: </a:t>
            </a:r>
            <a:endParaRPr>
              <a:solidFill>
                <a:srgbClr val="FFFFFF"/>
              </a:solidFill>
            </a:endParaRP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HoloLens, Raspberry Pi Zero, and Cisco wireless access points (APs)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Software</a:t>
            </a:r>
            <a:r>
              <a:rPr lang="en">
                <a:solidFill>
                  <a:srgbClr val="FFFFFF"/>
                </a:solidFill>
              </a:rPr>
              <a:t> Specification:</a:t>
            </a:r>
            <a:endParaRPr>
              <a:solidFill>
                <a:srgbClr val="FFFFFF"/>
              </a:solidFill>
            </a:endParaRP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Python for the Raspberry Pi and C# for the HoloLens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GCP, Kubernetes, Docker: managing tracking cluster micro-services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b="10324" l="0" r="0" t="10013"/>
          <a:stretch/>
        </p:blipFill>
        <p:spPr>
          <a:xfrm>
            <a:off x="4092619" y="4222012"/>
            <a:ext cx="891180" cy="88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4">
            <a:alphaModFix/>
          </a:blip>
          <a:srcRect b="22299" l="12295" r="13094" t="21881"/>
          <a:stretch/>
        </p:blipFill>
        <p:spPr>
          <a:xfrm>
            <a:off x="2103262" y="4301949"/>
            <a:ext cx="1554301" cy="8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7669" y="4188000"/>
            <a:ext cx="760530" cy="9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6">
            <a:alphaModFix/>
          </a:blip>
          <a:srcRect b="0" l="12866" r="12628" t="0"/>
          <a:stretch/>
        </p:blipFill>
        <p:spPr>
          <a:xfrm>
            <a:off x="6587525" y="4188000"/>
            <a:ext cx="1046020" cy="9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1925" y="4222021"/>
            <a:ext cx="887475" cy="8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122100" y="1152475"/>
            <a:ext cx="5969400" cy="39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Personnel and safety issues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No way for construction General Contractors (GCs) to view workers in real time 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Lost time and money on megaprojects</a:t>
            </a:r>
            <a:endParaRPr>
              <a:solidFill>
                <a:srgbClr val="FFFFFF"/>
              </a:solidFill>
            </a:endParaRPr>
          </a:p>
          <a:p>
            <a: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9 out of 10 go over budget </a:t>
            </a:r>
            <a:r>
              <a:rPr lang="en" sz="1500">
                <a:solidFill>
                  <a:srgbClr val="FFFFFF"/>
                </a:solidFill>
              </a:rPr>
              <a:t>by 50% </a:t>
            </a:r>
            <a:r>
              <a:rPr lang="en" sz="1500">
                <a:solidFill>
                  <a:srgbClr val="FFFFFF"/>
                </a:solidFill>
              </a:rPr>
              <a:t>(McKinsey &amp; Co.) 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$3.3 million a day lost 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>
                <a:solidFill>
                  <a:srgbClr val="FFFFFF"/>
                </a:solidFill>
              </a:rPr>
              <a:t>Current systems do not deliver quantity or quality of data needed for decision making</a:t>
            </a:r>
            <a:endParaRPr sz="15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Leading indicators of safety issues should be more clear to supervisors </a:t>
            </a:r>
            <a:endParaRPr>
              <a:solidFill>
                <a:srgbClr val="FFFFFF"/>
              </a:solidFill>
            </a:endParaRPr>
          </a:p>
          <a:p>
            <a: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Construction: 1 in 5 worker deaths in 2015 </a:t>
            </a:r>
            <a:endParaRPr sz="15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Shape 72"/>
          <p:cNvSpPr txBox="1"/>
          <p:nvPr/>
        </p:nvSpPr>
        <p:spPr>
          <a:xfrm>
            <a:off x="6047975" y="3187975"/>
            <a:ext cx="3034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775" y="1152475"/>
            <a:ext cx="2914901" cy="1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Sketch of Solution</a:t>
            </a: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175" y="1170125"/>
            <a:ext cx="754965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System  (Frontend)</a:t>
            </a:r>
            <a:endParaRPr/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Work Site Setup Interface 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Sets up a work site with users and AP settings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Tracking Device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Obtains Wireless Tracking Data (WTD):  [(Mac Address, RSSI Value)], Time, UserID, WorkSiteID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HoloLens Application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Uses Augmented Reality to virtually place GC’s teams in a virtual work site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574" y="3594225"/>
            <a:ext cx="2942724" cy="11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 rotWithShape="1">
          <a:blip r:embed="rId4">
            <a:alphaModFix/>
          </a:blip>
          <a:srcRect b="13277" l="9928" r="10706" t="10368"/>
          <a:stretch/>
        </p:blipFill>
        <p:spPr>
          <a:xfrm>
            <a:off x="319925" y="3545150"/>
            <a:ext cx="2149498" cy="12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550" y="3380875"/>
            <a:ext cx="2985900" cy="167957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267200" y="211125"/>
            <a:ext cx="491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System (Backend)</a:t>
            </a:r>
            <a:endParaRPr/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260700" y="970675"/>
            <a:ext cx="8622600" cy="22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Multilater</a:t>
            </a:r>
            <a:r>
              <a:rPr lang="en">
                <a:solidFill>
                  <a:srgbClr val="FFFFFF"/>
                </a:solidFill>
              </a:rPr>
              <a:t>ation Service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Runs triangulation algorithm to create User Location Data (ULD) from WTD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ULD: Latitude, Longitude, Altitude, Time, UserID, WorkSiteID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Socket Service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Sends ULD updates to the general contractor’s view of the work site in real time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Save User Location Data Service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Saves ULD in Databases / Google BigTable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2" name="Shape 272"/>
          <p:cNvSpPr txBox="1"/>
          <p:nvPr>
            <p:ph idx="12" type="sldNum"/>
          </p:nvPr>
        </p:nvSpPr>
        <p:spPr>
          <a:xfrm>
            <a:off x="5834950" y="442293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851" y="4247975"/>
            <a:ext cx="3712301" cy="8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/>
          <p:nvPr/>
        </p:nvSpPr>
        <p:spPr>
          <a:xfrm>
            <a:off x="3680650" y="3159050"/>
            <a:ext cx="1646244" cy="961092"/>
          </a:xfrm>
          <a:prstGeom prst="cloud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Backend</a:t>
            </a:r>
            <a:endParaRPr/>
          </a:p>
        </p:txBody>
      </p:sp>
      <p:cxnSp>
        <p:nvCxnSpPr>
          <p:cNvPr id="275" name="Shape 275"/>
          <p:cNvCxnSpPr/>
          <p:nvPr/>
        </p:nvCxnSpPr>
        <p:spPr>
          <a:xfrm rot="10800000">
            <a:off x="5131150" y="3861975"/>
            <a:ext cx="738600" cy="720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Shape 276"/>
          <p:cNvCxnSpPr/>
          <p:nvPr/>
        </p:nvCxnSpPr>
        <p:spPr>
          <a:xfrm flipH="1">
            <a:off x="3324725" y="3942150"/>
            <a:ext cx="471600" cy="551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Tracking Dataflow</a:t>
            </a:r>
            <a:endParaRPr/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150" y="1163475"/>
            <a:ext cx="7326126" cy="37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Shape 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5600" y="664300"/>
            <a:ext cx="2026700" cy="4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/>
          <p:nvPr/>
        </p:nvSpPr>
        <p:spPr>
          <a:xfrm>
            <a:off x="7293913" y="103625"/>
            <a:ext cx="1050084" cy="507276"/>
          </a:xfrm>
          <a:prstGeom prst="cloud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Backend</a:t>
            </a:r>
            <a:endParaRPr sz="1000"/>
          </a:p>
        </p:txBody>
      </p:sp>
      <p:cxnSp>
        <p:nvCxnSpPr>
          <p:cNvPr id="286" name="Shape 286"/>
          <p:cNvCxnSpPr/>
          <p:nvPr/>
        </p:nvCxnSpPr>
        <p:spPr>
          <a:xfrm rot="10800000">
            <a:off x="8195850" y="445075"/>
            <a:ext cx="338100" cy="435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Shape 287"/>
          <p:cNvCxnSpPr>
            <a:stCxn id="285" idx="2"/>
          </p:cNvCxnSpPr>
          <p:nvPr/>
        </p:nvCxnSpPr>
        <p:spPr>
          <a:xfrm flipH="1">
            <a:off x="7118970" y="357263"/>
            <a:ext cx="178200" cy="45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</a:t>
            </a:r>
            <a:endParaRPr/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311700" y="1240050"/>
            <a:ext cx="426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RSSI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Transform RSSI (</a:t>
            </a:r>
            <a:r>
              <a:rPr lang="en">
                <a:solidFill>
                  <a:srgbClr val="FFFFFF"/>
                </a:solidFill>
              </a:rPr>
              <a:t>Received</a:t>
            </a:r>
            <a:r>
              <a:rPr lang="en">
                <a:solidFill>
                  <a:srgbClr val="FFFFFF"/>
                </a:solidFill>
              </a:rPr>
              <a:t> Signal Strength Indicator) to Distance via path loss function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 : distance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n: gamma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L: RSSI Value</a:t>
            </a:r>
            <a:endParaRPr>
              <a:solidFill>
                <a:srgbClr val="FFFFFF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C: constant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25" y="4360250"/>
            <a:ext cx="3397437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650" y="3554775"/>
            <a:ext cx="1798726" cy="15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>
            <p:ph idx="1" type="body"/>
          </p:nvPr>
        </p:nvSpPr>
        <p:spPr>
          <a:xfrm>
            <a:off x="4575300" y="1568825"/>
            <a:ext cx="456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Multilateration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Since we know where the access point is, and the distance away from each access point, we can run multilateration to get the position 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8" name="Shape 2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9775" y="275850"/>
            <a:ext cx="6109176" cy="13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/>
          <p:nvPr/>
        </p:nvSpPr>
        <p:spPr>
          <a:xfrm>
            <a:off x="7938875" y="893150"/>
            <a:ext cx="479700" cy="417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8418575" y="445025"/>
            <a:ext cx="479700" cy="417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8347075" y="758076"/>
            <a:ext cx="143187" cy="194088"/>
          </a:xfrm>
          <a:custGeom>
            <a:pathLst>
              <a:path extrusionOk="0" h="10386" w="9966">
                <a:moveTo>
                  <a:pt x="0" y="10386"/>
                </a:moveTo>
                <a:cubicBezTo>
                  <a:pt x="0" y="8943"/>
                  <a:pt x="3405" y="10829"/>
                  <a:pt x="4271" y="9674"/>
                </a:cubicBezTo>
                <a:cubicBezTo>
                  <a:pt x="6022" y="7339"/>
                  <a:pt x="-567" y="4612"/>
                  <a:pt x="356" y="1843"/>
                </a:cubicBezTo>
                <a:cubicBezTo>
                  <a:pt x="1248" y="-833"/>
                  <a:pt x="6547" y="5971"/>
                  <a:pt x="8543" y="3978"/>
                </a:cubicBezTo>
                <a:cubicBezTo>
                  <a:pt x="9638" y="2885"/>
                  <a:pt x="4583" y="-426"/>
                  <a:pt x="6051" y="63"/>
                </a:cubicBezTo>
                <a:cubicBezTo>
                  <a:pt x="7309" y="482"/>
                  <a:pt x="8640" y="775"/>
                  <a:pt x="9966" y="775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Station</a:t>
            </a:r>
            <a:endParaRPr/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311700" y="1152475"/>
            <a:ext cx="485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Takes RSSI readings from multiple different locations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Knows its location from GPS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Combines Position and RSSI to get best Path Loss Values from Machine Learning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Sends updates to Base-Correcting Service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3">
            <a:alphaModFix/>
          </a:blip>
          <a:srcRect b="22522" l="19517" r="16885" t="23583"/>
          <a:stretch/>
        </p:blipFill>
        <p:spPr>
          <a:xfrm>
            <a:off x="6425661" y="2285730"/>
            <a:ext cx="1514276" cy="256636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6651" y="1191862"/>
            <a:ext cx="3712301" cy="8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/>
          <p:nvPr/>
        </p:nvSpPr>
        <p:spPr>
          <a:xfrm>
            <a:off x="6238050" y="115675"/>
            <a:ext cx="1646244" cy="961092"/>
          </a:xfrm>
          <a:prstGeom prst="cloud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Backend</a:t>
            </a:r>
            <a:endParaRPr/>
          </a:p>
        </p:txBody>
      </p:sp>
      <p:cxnSp>
        <p:nvCxnSpPr>
          <p:cNvPr id="312" name="Shape 312"/>
          <p:cNvCxnSpPr/>
          <p:nvPr/>
        </p:nvCxnSpPr>
        <p:spPr>
          <a:xfrm rot="10800000">
            <a:off x="7688550" y="818600"/>
            <a:ext cx="738600" cy="720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Shape 313"/>
          <p:cNvCxnSpPr/>
          <p:nvPr/>
        </p:nvCxnSpPr>
        <p:spPr>
          <a:xfrm flipH="1">
            <a:off x="5882125" y="898775"/>
            <a:ext cx="471600" cy="551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HoloLens Application Overview</a:t>
            </a:r>
            <a:endParaRPr/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Login Screen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Main Application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Dashboard Element</a:t>
            </a:r>
            <a:endParaRPr>
              <a:solidFill>
                <a:srgbClr val="FFFFF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Filter</a:t>
            </a:r>
            <a:endParaRPr>
              <a:solidFill>
                <a:srgbClr val="FFFFF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Dashboard</a:t>
            </a:r>
            <a:endParaRPr>
              <a:solidFill>
                <a:srgbClr val="FFFFF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Live Cam Footage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Map Element</a:t>
            </a:r>
            <a:endParaRPr>
              <a:solidFill>
                <a:srgbClr val="FFFFF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3D model of ISU Startup Factory</a:t>
            </a:r>
            <a:endParaRPr>
              <a:solidFill>
                <a:srgbClr val="FFFFFF"/>
              </a:solidFill>
            </a:endParaRPr>
          </a:p>
          <a:p>
            <a: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3D Model of a </a:t>
            </a:r>
            <a:r>
              <a:rPr lang="en">
                <a:solidFill>
                  <a:srgbClr val="FFFFFF"/>
                </a:solidFill>
              </a:rPr>
              <a:t>construction</a:t>
            </a:r>
            <a:r>
              <a:rPr lang="en">
                <a:solidFill>
                  <a:srgbClr val="FFFFFF"/>
                </a:solidFill>
              </a:rPr>
              <a:t> worker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5268" y="0"/>
            <a:ext cx="2578726" cy="21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5276" y="2423500"/>
            <a:ext cx="2578726" cy="214536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</a:t>
            </a:r>
            <a:endParaRPr/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311700" y="1142875"/>
            <a:ext cx="85206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 b</a:t>
            </a:r>
            <a:r>
              <a:rPr lang="en">
                <a:solidFill>
                  <a:srgbClr val="FFFFFF"/>
                </a:solidFill>
              </a:rPr>
              <a:t>ird's</a:t>
            </a:r>
            <a:r>
              <a:rPr lang="en">
                <a:solidFill>
                  <a:srgbClr val="FFFFFF"/>
                </a:solidFill>
              </a:rPr>
              <a:t> eye view of the </a:t>
            </a:r>
            <a:r>
              <a:rPr lang="en">
                <a:solidFill>
                  <a:srgbClr val="FFFFFF"/>
                </a:solidFill>
              </a:rPr>
              <a:t>environment, with personnel moving within that environment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33" y="1871025"/>
            <a:ext cx="2317376" cy="3089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Shape 330"/>
          <p:cNvCxnSpPr/>
          <p:nvPr/>
        </p:nvCxnSpPr>
        <p:spPr>
          <a:xfrm flipH="1" rot="10800000">
            <a:off x="1868863" y="2065700"/>
            <a:ext cx="1942200" cy="44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Shape 331"/>
          <p:cNvCxnSpPr/>
          <p:nvPr/>
        </p:nvCxnSpPr>
        <p:spPr>
          <a:xfrm>
            <a:off x="1815063" y="2787350"/>
            <a:ext cx="1957500" cy="190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2738" y="2027125"/>
            <a:ext cx="4769025" cy="26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>
            <p:ph idx="12" type="sldNum"/>
          </p:nvPr>
        </p:nvSpPr>
        <p:spPr>
          <a:xfrm>
            <a:off x="7938013" y="46276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Existing Product Comparison</a:t>
            </a:r>
            <a:endParaRPr/>
          </a:p>
        </p:txBody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GAO RFID Personnel Tracking System </a:t>
            </a:r>
            <a:endParaRPr>
              <a:solidFill>
                <a:srgbClr val="FFFFFF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An enterprise solution for tracking using solely RFID.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NAViSEER Precision Personnel Tracking System </a:t>
            </a:r>
            <a:endParaRPr>
              <a:solidFill>
                <a:srgbClr val="FFFFFF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This system uses GPS, but the precision goes down in GPS-denied areas.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Buildertrend - The #1 Construction Management Software for home builders and remodelers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Accuware - Indoor and GPS located tracking components (https://www.accuware.com)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0" name="Shape 34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and Evaluation</a:t>
            </a:r>
            <a:endParaRPr/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Software Testing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lphaLcPeriod"/>
            </a:pPr>
            <a:r>
              <a:rPr lang="en">
                <a:solidFill>
                  <a:srgbClr val="FFFFFF"/>
                </a:solidFill>
              </a:rPr>
              <a:t>Unit Tests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lphaLcPeriod"/>
            </a:pPr>
            <a:r>
              <a:rPr lang="en">
                <a:solidFill>
                  <a:srgbClr val="FFFFFF"/>
                </a:solidFill>
              </a:rPr>
              <a:t>Wrote software to simulate service usage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Hardware Testing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lphaLcPeriod"/>
            </a:pPr>
            <a:r>
              <a:rPr lang="en">
                <a:solidFill>
                  <a:srgbClr val="FFFFFF"/>
                </a:solidFill>
              </a:rPr>
              <a:t>Connectivity testing  between Pi, Services, and HoloLens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Final Evaluation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lphaLcPeriod"/>
            </a:pPr>
            <a:r>
              <a:rPr lang="en">
                <a:solidFill>
                  <a:srgbClr val="FFFFFF"/>
                </a:solidFill>
              </a:rPr>
              <a:t>Full-system test with all components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47" name="Shape 347"/>
          <p:cNvPicPr preferRelativeResize="0"/>
          <p:nvPr/>
        </p:nvPicPr>
        <p:blipFill rotWithShape="1">
          <a:blip r:embed="rId3">
            <a:alphaModFix/>
          </a:blip>
          <a:srcRect b="7334" l="0" r="0" t="12065"/>
          <a:stretch/>
        </p:blipFill>
        <p:spPr>
          <a:xfrm>
            <a:off x="6758200" y="445025"/>
            <a:ext cx="2074100" cy="222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 rotWithShape="1">
          <a:blip r:embed="rId4">
            <a:alphaModFix/>
          </a:blip>
          <a:srcRect b="0" l="0" r="0" t="10185"/>
          <a:stretch/>
        </p:blipFill>
        <p:spPr>
          <a:xfrm>
            <a:off x="6997038" y="2980650"/>
            <a:ext cx="1596425" cy="19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Eagleye?</a:t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System to track personnel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Viewable in real time from HoloLens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E</a:t>
            </a:r>
            <a:r>
              <a:rPr lang="en">
                <a:solidFill>
                  <a:srgbClr val="FFFFFF"/>
                </a:solidFill>
              </a:rPr>
              <a:t>fficient project management tool 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Displays vital data for daily operations</a:t>
            </a:r>
            <a:endParaRPr>
              <a:solidFill>
                <a:srgbClr val="FFFFFF"/>
              </a:solidFill>
            </a:endParaRPr>
          </a:p>
          <a:p>
            <a:pPr indent="0" lvl="0" mar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350" y="1367675"/>
            <a:ext cx="3351251" cy="13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" y="3315675"/>
            <a:ext cx="744855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311700" y="290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r>
              <a:rPr lang="en"/>
              <a:t> of Experimentation and </a:t>
            </a:r>
            <a:r>
              <a:rPr lang="en"/>
              <a:t>Implementation</a:t>
            </a:r>
            <a:endParaRPr/>
          </a:p>
        </p:txBody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311700" y="1152475"/>
            <a:ext cx="471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RSSI to Distance Tests: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Set AP Location, retrieve data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Simulation Tests:</a:t>
            </a:r>
            <a:endParaRPr>
              <a:solidFill>
                <a:srgbClr val="FFFFFF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Simulate based on RSSI To Distance Tests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Full System Test: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Setup:</a:t>
            </a:r>
            <a:endParaRPr>
              <a:solidFill>
                <a:srgbClr val="FFFFF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5 </a:t>
            </a:r>
            <a:r>
              <a:rPr lang="en">
                <a:solidFill>
                  <a:srgbClr val="FFFFFF"/>
                </a:solidFill>
              </a:rPr>
              <a:t>Access</a:t>
            </a:r>
            <a:r>
              <a:rPr lang="en">
                <a:solidFill>
                  <a:srgbClr val="FFFFFF"/>
                </a:solidFill>
              </a:rPr>
              <a:t> points</a:t>
            </a:r>
            <a:endParaRPr>
              <a:solidFill>
                <a:srgbClr val="FFFFF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6 Raspberry Pis, 3 each per person tracked 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Accuracy within 6 - 7 meters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1575" y="29376623"/>
            <a:ext cx="2358651" cy="14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4650" y="28160095"/>
            <a:ext cx="3448426" cy="210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225" y="939150"/>
            <a:ext cx="3535249" cy="21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 rotWithShape="1">
          <a:blip r:embed="rId5">
            <a:alphaModFix/>
          </a:blip>
          <a:srcRect b="26536" l="19549" r="20111" t="16835"/>
          <a:stretch/>
        </p:blipFill>
        <p:spPr>
          <a:xfrm>
            <a:off x="5023225" y="3046525"/>
            <a:ext cx="3535250" cy="207365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Known Risks Associated with Product</a:t>
            </a:r>
            <a:endParaRPr/>
          </a:p>
        </p:txBody>
      </p:sp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625" y="1235600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/>
          <p:nvPr/>
        </p:nvSpPr>
        <p:spPr>
          <a:xfrm>
            <a:off x="548775" y="1248225"/>
            <a:ext cx="4756200" cy="3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Privacy concerns and backlash from workers 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HoloLens purchase is required to use system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Competitors with cheaper versions           (Smartphone, Cameras)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Sunken cost on Tracking R&amp;D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Training managers on software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8" name="Shape 36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 </a:t>
            </a:r>
            <a:endParaRPr/>
          </a:p>
        </p:txBody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Project timeline and scope can change drastically due to using new technologies (HoloLens)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Communication is key to making sure client, advisor, and members are in unison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Realizing sunk cost of time and resources and move forward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450" y="2995451"/>
            <a:ext cx="3209098" cy="200567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System to track personnel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Viewable in real time from HoloLens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Major technologies</a:t>
            </a:r>
            <a:endParaRPr>
              <a:solidFill>
                <a:srgbClr val="FFFFF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800">
                <a:solidFill>
                  <a:srgbClr val="FFFFFF"/>
                </a:solidFill>
              </a:rPr>
              <a:t>HoloLens, Raspberry Pi Zero, Cisco wireless access points (APs), GCP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325" y="286953"/>
            <a:ext cx="3426025" cy="17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Shape 3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13" y="3062970"/>
            <a:ext cx="7678974" cy="1688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 of System</a:t>
            </a:r>
            <a:endParaRPr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4315800" cy="15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b="1" lang="en" sz="1900">
                <a:solidFill>
                  <a:srgbClr val="FFFFFF"/>
                </a:solidFill>
              </a:rPr>
              <a:t>Worker shall wear token on toolbelt</a:t>
            </a:r>
            <a:endParaRPr b="1" sz="19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System uses site wifi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Token uses signal strength (RSSI)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13" y="3223145"/>
            <a:ext cx="7678974" cy="168898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/>
          <p:nvPr/>
        </p:nvSpPr>
        <p:spPr>
          <a:xfrm>
            <a:off x="7145725" y="4040025"/>
            <a:ext cx="435900" cy="393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4720900" y="1152475"/>
            <a:ext cx="4253400" cy="15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Admin website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Data storage for future playback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 of System</a:t>
            </a:r>
            <a:endParaRPr/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152475"/>
            <a:ext cx="4253400" cy="15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Worker shall wear token on toolbelt</a:t>
            </a:r>
            <a:endParaRPr>
              <a:solidFill>
                <a:srgbClr val="FFFFFF"/>
              </a:solidFill>
            </a:endParaRPr>
          </a:p>
          <a:p>
            <a:pPr indent="-34925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b="1" lang="en" sz="1900">
                <a:solidFill>
                  <a:srgbClr val="FFFFFF"/>
                </a:solidFill>
              </a:rPr>
              <a:t>System uses site wifi</a:t>
            </a:r>
            <a:endParaRPr b="1" sz="19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Token uses signal strength (RSSI)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13" y="3223145"/>
            <a:ext cx="7678974" cy="1688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7741950" y="3541675"/>
            <a:ext cx="435900" cy="393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4720900" y="1152475"/>
            <a:ext cx="4253400" cy="15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Admin website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Data storage for future playback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 of System</a:t>
            </a:r>
            <a:endParaRPr/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152475"/>
            <a:ext cx="4253400" cy="15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Worker shall wear token on toolbelt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System uses site wifi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●"/>
            </a:pPr>
            <a:r>
              <a:rPr b="1" lang="en" sz="1900">
                <a:solidFill>
                  <a:srgbClr val="FFFFFF"/>
                </a:solidFill>
              </a:rPr>
              <a:t>Token uses signal strength (RSSI)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13" y="3223145"/>
            <a:ext cx="7678974" cy="168898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7741950" y="3541675"/>
            <a:ext cx="435900" cy="393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4720900" y="1152475"/>
            <a:ext cx="4253400" cy="15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Admin website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Data storage for future playback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7173550" y="4032225"/>
            <a:ext cx="435900" cy="393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7581775" y="3860502"/>
            <a:ext cx="249150" cy="259650"/>
          </a:xfrm>
          <a:custGeom>
            <a:pathLst>
              <a:path extrusionOk="0" h="10386" w="9966">
                <a:moveTo>
                  <a:pt x="0" y="10386"/>
                </a:moveTo>
                <a:cubicBezTo>
                  <a:pt x="0" y="8943"/>
                  <a:pt x="3405" y="10829"/>
                  <a:pt x="4271" y="9674"/>
                </a:cubicBezTo>
                <a:cubicBezTo>
                  <a:pt x="6022" y="7339"/>
                  <a:pt x="-567" y="4612"/>
                  <a:pt x="356" y="1843"/>
                </a:cubicBezTo>
                <a:cubicBezTo>
                  <a:pt x="1248" y="-833"/>
                  <a:pt x="6547" y="5971"/>
                  <a:pt x="8543" y="3978"/>
                </a:cubicBezTo>
                <a:cubicBezTo>
                  <a:pt x="9638" y="2885"/>
                  <a:pt x="4583" y="-426"/>
                  <a:pt x="6051" y="63"/>
                </a:cubicBezTo>
                <a:cubicBezTo>
                  <a:pt x="7309" y="482"/>
                  <a:pt x="8640" y="775"/>
                  <a:pt x="9966" y="775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 of System</a:t>
            </a:r>
            <a:endParaRPr/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152475"/>
            <a:ext cx="4253400" cy="15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Worker shall wear token on toolbelt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System uses site wifi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Token uses signal strength (RSSI)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13" y="3223145"/>
            <a:ext cx="7678974" cy="168898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idx="1" type="body"/>
          </p:nvPr>
        </p:nvSpPr>
        <p:spPr>
          <a:xfrm>
            <a:off x="4720900" y="1152475"/>
            <a:ext cx="4253400" cy="15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b="1" lang="en" sz="1900">
                <a:solidFill>
                  <a:srgbClr val="FFFFFF"/>
                </a:solidFill>
              </a:rPr>
              <a:t>Admin website</a:t>
            </a:r>
            <a:endParaRPr b="1" sz="19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Data storage for future playback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747500" y="3230250"/>
            <a:ext cx="2055600" cy="1690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 of System</a:t>
            </a:r>
            <a:endParaRPr/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152475"/>
            <a:ext cx="4253400" cy="15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Worker shall wear token on toolbelt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System uses site wifi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Token uses signal strength (RSSI)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13" y="3223145"/>
            <a:ext cx="7678974" cy="168898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>
            <p:ph idx="1" type="body"/>
          </p:nvPr>
        </p:nvSpPr>
        <p:spPr>
          <a:xfrm>
            <a:off x="4720900" y="1152475"/>
            <a:ext cx="4253400" cy="15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Admin website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●"/>
            </a:pPr>
            <a:r>
              <a:rPr b="1" lang="en" sz="1900">
                <a:solidFill>
                  <a:srgbClr val="FFFFFF"/>
                </a:solidFill>
              </a:rPr>
              <a:t>Data storage for future playback</a:t>
            </a:r>
            <a:br>
              <a:rPr b="1" lang="en">
                <a:solidFill>
                  <a:srgbClr val="FFFFFF"/>
                </a:solidFill>
              </a:rPr>
            </a:br>
            <a:endParaRPr b="1">
              <a:solidFill>
                <a:srgbClr val="FFFFFF"/>
              </a:solidFill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747500" y="3230250"/>
            <a:ext cx="2055600" cy="1690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Nonfunctional Requirements of System</a:t>
            </a:r>
            <a:endParaRPr/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b="1" lang="en" sz="1900">
                <a:solidFill>
                  <a:srgbClr val="FFFFFF"/>
                </a:solidFill>
              </a:rPr>
              <a:t>Shall</a:t>
            </a:r>
            <a:r>
              <a:rPr b="1" lang="en" sz="1900">
                <a:solidFill>
                  <a:srgbClr val="FFFFFF"/>
                </a:solidFill>
              </a:rPr>
              <a:t> be accurate within 6 meters</a:t>
            </a:r>
            <a:endParaRPr b="1" sz="19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Battery life = 1 work day (10 hours)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Real-time, outdoor tracking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Maintainability - Must be maintainable to allow for future development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475" y="1152475"/>
            <a:ext cx="3377325" cy="17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13" y="3350020"/>
            <a:ext cx="7678974" cy="168898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6709675" y="3906500"/>
            <a:ext cx="1112400" cy="1132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397075" y="4244725"/>
            <a:ext cx="755400" cy="732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